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426" r:id="rId3"/>
    <p:sldId id="266" r:id="rId4"/>
    <p:sldId id="438" r:id="rId5"/>
    <p:sldId id="338" r:id="rId6"/>
    <p:sldId id="334" r:id="rId7"/>
    <p:sldId id="388" r:id="rId8"/>
    <p:sldId id="337" r:id="rId9"/>
    <p:sldId id="332" r:id="rId10"/>
    <p:sldId id="339" r:id="rId11"/>
    <p:sldId id="340" r:id="rId12"/>
    <p:sldId id="341" r:id="rId13"/>
    <p:sldId id="342" r:id="rId14"/>
    <p:sldId id="343" r:id="rId15"/>
    <p:sldId id="344" r:id="rId16"/>
    <p:sldId id="376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77" r:id="rId27"/>
    <p:sldId id="378" r:id="rId28"/>
    <p:sldId id="333" r:id="rId29"/>
    <p:sldId id="345" r:id="rId30"/>
    <p:sldId id="417" r:id="rId3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8" autoAdjust="0"/>
    <p:restoredTop sz="94674"/>
  </p:normalViewPr>
  <p:slideViewPr>
    <p:cSldViewPr snapToGrid="0">
      <p:cViewPr varScale="1">
        <p:scale>
          <a:sx n="105" d="100"/>
          <a:sy n="105" d="100"/>
        </p:scale>
        <p:origin x="10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F47EF-00AF-EF4C-BDBF-7D873C75C3D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8C3F1-1552-4145-BB4C-17A8ACC00C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353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BE5AD8-3985-F0EF-0316-68B337265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02288C7-6A92-F5B3-CDC3-38A15F2AA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51C02C-504E-B52A-5E64-AE6E4852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C5BD14-44D2-776E-691C-9B7FC415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5D1A3DE-AB45-4EA0-214A-57AD2415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583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AA208C-2FD6-81B8-6AFB-54D2DE0B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65D4426-CFE5-4CC7-D9FC-94EA546DD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DD6A8E-02A8-C7DC-BFB1-14169E76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4800B85-7F8E-4607-E713-B80893D9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4677E0A-98FA-D518-E960-D47D88A1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491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F3DBF23-65F1-021B-AA67-BBDFAE5F2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99871C-3318-788E-FF90-BD2E1EEA1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A4E9819-D33E-6098-9464-BDB749D4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9764132-CC3A-DF16-CD09-DB7DA03D8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14D71BB-FC99-596C-81F2-C3E19EEE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270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1A1B30B-016B-494F-382B-5D6D142B8D8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7B2B6D2-8924-2F01-5004-F759481554C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DE32E74-8B1C-9B1A-D80B-61DB735E54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DB78C-03E2-459D-B543-EEED98A1EDBE}" type="slidenum">
              <a:rPr lang="tr-TR" altLang="en-US"/>
              <a:pPr>
                <a:defRPr/>
              </a:pPr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635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69E111-4240-725D-C2C7-A606F503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A3C91B-78A9-D36D-643E-464AA7407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BFEE465-15B5-50B8-4D22-FCCFB651A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77AC8A1-A43D-AE42-56BE-E0777004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CFEC909-BA9C-7D32-6B6F-9F4D37A9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412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1DE0DE-6F9B-E079-9654-139AE59E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D5BE9A3-9A99-6CD0-84FE-FEB091429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221F8A-5FB5-B982-73C1-2EE34488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3D03167-5E6C-B86C-C63A-F6419518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EEBCB82-B9D8-7647-38D5-90D5D867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648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E62BEE-DDD7-0054-87D9-1930239F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3A1FCC-E54E-3516-6981-EBB3F255E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DBBF5F3-C58E-0687-F3D0-B87360848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1C70BF6-E7BB-39EC-A00D-B1A0EC63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1835E78-820E-CB06-09C5-33D5F3052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37E1367-DCA2-335A-7436-55E51E15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541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35AAF7-F50B-006B-37EE-B33869D90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9AD3C5A-8749-B54B-A529-590E247D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2483C97-6575-A0A3-D9A3-58E49C95D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1F46CA2-DC53-ECD0-C177-D0DE8DD04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917676C-283B-68B3-A50B-C29A49C9B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BEBE37B-4920-ACB0-057D-FF4C2CB3F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5AF81D4-FA8C-C9D0-C23F-B142D24D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E6F148F-B032-3781-5C4C-EBF7B30F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979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BB2C08-62AC-4FDE-4B7B-3B1F0587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7FF319A-1A95-E005-5908-F1FD9F21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716A8E-C3E7-C5F1-561D-74BD957C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246835B-6C54-17B5-0D6F-94D6DDCA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974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035F12B-EA3A-E630-6E0A-0298E2CB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D9F3190-8F9E-2B15-4A39-57C43E4A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E4C4218-E653-B1C4-8A82-99DF616B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786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13988F-E0D6-203A-BF47-A73C2B65B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29122C-5B22-B7D8-9DE1-195F432B7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FF4CD3E-CF29-2E73-1CC7-8454AAA3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03A9211-A8E0-F2B6-3B46-DED996C7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087EADB-40EC-FFD4-8E4D-F9F46040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B6054C9-5DFB-65DD-800B-00E1437B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1112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79247F-59A8-975E-D4F9-8507A729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B1B2E6-2C9D-6DE8-E83A-74AC47046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21EC7D4-D52D-4352-BB64-95FCF62CF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A836C22-3E2E-A601-7317-97F9774FB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B24CDD1-BDCC-62BD-FD79-A26AE803F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3DDE5CA-F26B-EAF9-B54F-9600DAEF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768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6F45E31-19B6-32E0-F8B8-F3E3EBF5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66F311D-9EDE-3D25-C53F-44C4BD1CB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F9CAE7-352C-296B-D7A3-510556166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7459E-FCA4-BD48-BF9F-B9AEE1D9DC7A}" type="datetimeFigureOut">
              <a:rPr lang="tr-TR" smtClean="0"/>
              <a:t>2.10.2025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C840B3C-25DF-0B11-C154-5C52DD189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7FDBAC3-910B-B645-CC83-645B2659A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D0013-5214-A948-A053-9C5BB24DD0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316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0">
            <a:extLst>
              <a:ext uri="{FF2B5EF4-FFF2-40B4-BE49-F238E27FC236}">
                <a16:creationId xmlns:a16="http://schemas.microsoft.com/office/drawing/2014/main" id="{AAD6588E-D1FD-0240-E313-EC8FC784C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115888"/>
            <a:ext cx="7897813" cy="10779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tr-TR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T.C.</a:t>
            </a:r>
            <a:br>
              <a:rPr lang="tr-TR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BALIKESİR ÜNİVERSİTESİ</a:t>
            </a:r>
            <a:br>
              <a:rPr lang="tr-TR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MÜHENDİSLİK FAKÜLTESİ</a:t>
            </a:r>
            <a:br>
              <a:rPr lang="tr-TR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BİLGİSAYAR MÜHENDİSLİĞİ BÖLÜMÜ</a:t>
            </a:r>
          </a:p>
        </p:txBody>
      </p:sp>
      <p:sp>
        <p:nvSpPr>
          <p:cNvPr id="3075" name="Text Box 32">
            <a:extLst>
              <a:ext uri="{FF2B5EF4-FFF2-40B4-BE49-F238E27FC236}">
                <a16:creationId xmlns:a16="http://schemas.microsoft.com/office/drawing/2014/main" id="{29830EC6-D539-61B9-16A6-3C2A8A584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768" y="2420938"/>
            <a:ext cx="11183111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4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Kuantum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4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Hesaplama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4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4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Uygulamaları</a:t>
            </a:r>
            <a:endParaRPr lang="tr-TR" altLang="en-US" sz="4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32">
            <a:extLst>
              <a:ext uri="{FF2B5EF4-FFF2-40B4-BE49-F238E27FC236}">
                <a16:creationId xmlns:a16="http://schemas.microsoft.com/office/drawing/2014/main" id="{4F8B152C-9376-6380-ED44-D7B1EA4FA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3457575"/>
            <a:ext cx="8208962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tr-TR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Bölüm</a:t>
            </a:r>
          </a:p>
        </p:txBody>
      </p:sp>
      <p:sp>
        <p:nvSpPr>
          <p:cNvPr id="3077" name="Text Box 31">
            <a:extLst>
              <a:ext uri="{FF2B5EF4-FFF2-40B4-BE49-F238E27FC236}">
                <a16:creationId xmlns:a16="http://schemas.microsoft.com/office/drawing/2014/main" id="{EF712460-E0C1-097D-F4B8-892C2C30F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241800"/>
            <a:ext cx="35290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tr-TR" alt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Öğr. Üyesi Sevdanur GENÇ</a:t>
            </a:r>
          </a:p>
        </p:txBody>
      </p:sp>
      <p:sp>
        <p:nvSpPr>
          <p:cNvPr id="3078" name="Text Box 33">
            <a:extLst>
              <a:ext uri="{FF2B5EF4-FFF2-40B4-BE49-F238E27FC236}">
                <a16:creationId xmlns:a16="http://schemas.microsoft.com/office/drawing/2014/main" id="{68B4BB76-7C88-A977-B213-E879473E7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125" y="5373688"/>
            <a:ext cx="2881313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Bal</a:t>
            </a:r>
            <a:r>
              <a:rPr lang="tr-TR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ıkesir, 202</a:t>
            </a:r>
            <a:r>
              <a:rPr lang="en-US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tr-TR" altLang="en-US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9" name="Text Box 31">
            <a:extLst>
              <a:ext uri="{FF2B5EF4-FFF2-40B4-BE49-F238E27FC236}">
                <a16:creationId xmlns:a16="http://schemas.microsoft.com/office/drawing/2014/main" id="{79602ADC-45CE-176E-E09C-8FEB4489F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4821238"/>
            <a:ext cx="3527425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sevdanur.genc@balikesir.edu.tr</a:t>
            </a:r>
            <a:endParaRPr lang="tr-TR" alt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254000"/>
            <a:ext cx="1094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Teknolojileri</a:t>
            </a:r>
            <a:endParaRPr lang="en-US" sz="4000" spc="80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2066557"/>
            <a:ext cx="6764458" cy="336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Kuantum mekaniği prensiplerine dayanan ve klasik bilgisayarların kapasitesini aşmayı amaçlayan bir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bilgi işlem 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alanıdır. 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Kuantum bilgisayarlar, klasik bilgisayarlardan farklı olarak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kuantum bitleri 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ya da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kubitler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 üzerinde çalışır ve kuantum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süperpozisyonu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 ve kuantum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dolanıklık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 gibi özellikleri kullanarak büyük ölçekli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veri işleme 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problemlerini çözmeyi hedefler. 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Kuantum bilişim,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kriptografi, optimizasyon, ilaç tasarımı ve yapay zeka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 gibi alanlarda çığır açabilecek potansiyele sahiptir.</a:t>
            </a:r>
            <a:endParaRPr lang="en-US" sz="1866" spc="37" dirty="0">
              <a:solidFill>
                <a:srgbClr val="14110F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9555" y="1192272"/>
            <a:ext cx="6620703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I</a:t>
            </a:r>
            <a:r>
              <a:rPr lang="tr-TR" sz="2333" spc="47" dirty="0">
                <a:solidFill>
                  <a:srgbClr val="0B4693"/>
                </a:solidFill>
                <a:latin typeface="Roboto Bold"/>
              </a:rPr>
              <a:t>II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. </a:t>
            </a:r>
            <a:r>
              <a:rPr lang="tr-TR" sz="2400" spc="80" dirty="0">
                <a:solidFill>
                  <a:srgbClr val="0B4693"/>
                </a:solidFill>
                <a:latin typeface="Roboto Bold"/>
              </a:rPr>
              <a:t>Kuantum </a:t>
            </a:r>
            <a:r>
              <a:rPr lang="tr-TR" sz="2400" spc="80" dirty="0">
                <a:solidFill>
                  <a:srgbClr val="FF0000"/>
                </a:solidFill>
                <a:latin typeface="Roboto Bold"/>
              </a:rPr>
              <a:t>Bilişim</a:t>
            </a:r>
            <a:r>
              <a:rPr lang="tr-TR" sz="24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333" spc="47" dirty="0" err="1">
                <a:solidFill>
                  <a:srgbClr val="0B4693"/>
                </a:solidFill>
                <a:latin typeface="Roboto Bold"/>
              </a:rPr>
              <a:t>Nedir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?</a:t>
            </a:r>
          </a:p>
        </p:txBody>
      </p:sp>
      <p:pic>
        <p:nvPicPr>
          <p:cNvPr id="5122" name="Picture 2" descr="Single and Multiple Qubits. In quantum computing, qubits are the… | by Arti  Singh | Medium">
            <a:extLst>
              <a:ext uri="{FF2B5EF4-FFF2-40B4-BE49-F238E27FC236}">
                <a16:creationId xmlns:a16="http://schemas.microsoft.com/office/drawing/2014/main" id="{DD85A402-C206-B7C0-F3CF-6B7082C8A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9" y="1448578"/>
            <a:ext cx="4430353" cy="16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F2143-0531-87A7-9872-86E358C2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433" y="3450427"/>
            <a:ext cx="3489084" cy="178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5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254000"/>
            <a:ext cx="1094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Teknolojileri</a:t>
            </a:r>
            <a:endParaRPr lang="en-US" sz="4000" spc="80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555" y="1784875"/>
            <a:ext cx="4568355" cy="336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Kuantum bitleri veya kübitler, kuantum hesaplamadaki temel bilgi birimidir. 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Geleneksel bilgi işlemdeki geleneksel bir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ikili bit 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gibidir. 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Qubit’ler,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aynı anda birden fazla durumda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 olmak için süperpozisyonu kullanır. 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İkili bitler yalnızca 0 veya 1’i temsil edebilirken qubitler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0 veya 1 olabilir ve her iki durumun süperpozisyonunda 0 ve 1’in herhangi bir parçası 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olabilir.</a:t>
            </a:r>
            <a:endParaRPr lang="en-US" sz="1866" spc="37" dirty="0">
              <a:solidFill>
                <a:srgbClr val="14110F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9555" y="1192272"/>
            <a:ext cx="6620703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I</a:t>
            </a:r>
            <a:r>
              <a:rPr lang="tr-TR" sz="2333" spc="47" dirty="0">
                <a:solidFill>
                  <a:srgbClr val="0B4693"/>
                </a:solidFill>
                <a:latin typeface="Roboto Bold"/>
              </a:rPr>
              <a:t>V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. </a:t>
            </a:r>
            <a:r>
              <a:rPr lang="tr-TR" sz="2400" spc="80" dirty="0">
                <a:solidFill>
                  <a:srgbClr val="FF0000"/>
                </a:solidFill>
                <a:latin typeface="Roboto Bold"/>
              </a:rPr>
              <a:t>Qubit</a:t>
            </a:r>
            <a:endParaRPr lang="en-US" sz="2333" spc="47" dirty="0">
              <a:solidFill>
                <a:srgbClr val="FF0000"/>
              </a:solidFill>
              <a:latin typeface="Roboto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602EA-A9AF-0BDB-E723-2DD5E9C59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279" y="4260956"/>
            <a:ext cx="3837279" cy="1371600"/>
          </a:xfrm>
          <a:prstGeom prst="rect">
            <a:avLst/>
          </a:prstGeom>
        </p:spPr>
      </p:pic>
      <p:pic>
        <p:nvPicPr>
          <p:cNvPr id="5122" name="Picture 2" descr="Single and Multiple Qubits. In quantum computing, qubits are the… | by Arti  Singh | Medium">
            <a:extLst>
              <a:ext uri="{FF2B5EF4-FFF2-40B4-BE49-F238E27FC236}">
                <a16:creationId xmlns:a16="http://schemas.microsoft.com/office/drawing/2014/main" id="{DD85A402-C206-B7C0-F3CF-6B7082C8A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05" y="1605847"/>
            <a:ext cx="6476828" cy="239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05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254000"/>
            <a:ext cx="1094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Teknolojileri</a:t>
            </a:r>
            <a:endParaRPr lang="en-US" sz="4000" spc="80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2066557"/>
            <a:ext cx="5664200" cy="2752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Kuantum parçacıklarının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tüm olası durumlarının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 bir kombinasyonunun olduğu bir moddur. 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Kuantum bilgisayar her parçacığı ölçer ve gözlemlerken parçacıklar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dalgalanmaya ve hareket etmeye devam eder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. 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Geleneksel bir bilgisayar gibi görevleri sırayla gerçekleştirmek zorunda kalmak yerine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 kuantum bilgisayarlar çok sayıda paralel hesaplama çalıştırabilir.</a:t>
            </a:r>
            <a:endParaRPr lang="en-US" sz="1866" b="1" spc="37" dirty="0">
              <a:solidFill>
                <a:srgbClr val="14110F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9555" y="1192272"/>
            <a:ext cx="6620703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tr-TR" sz="2333" spc="47" dirty="0">
                <a:solidFill>
                  <a:srgbClr val="0B4693"/>
                </a:solidFill>
                <a:latin typeface="Roboto Bold"/>
              </a:rPr>
              <a:t>V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. Superposition (</a:t>
            </a:r>
            <a:r>
              <a:rPr lang="en-US" sz="2333" spc="47" dirty="0" err="1">
                <a:solidFill>
                  <a:srgbClr val="0B4693"/>
                </a:solidFill>
                <a:latin typeface="Roboto Bold"/>
              </a:rPr>
              <a:t>Süperpozisyon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)</a:t>
            </a:r>
          </a:p>
        </p:txBody>
      </p:sp>
      <p:pic>
        <p:nvPicPr>
          <p:cNvPr id="6146" name="Picture 2" descr="Illustration of a bit and qubit. (Left) A bit can take a value of '0'... |  Download Scientific Diagram">
            <a:extLst>
              <a:ext uri="{FF2B5EF4-FFF2-40B4-BE49-F238E27FC236}">
                <a16:creationId xmlns:a16="http://schemas.microsoft.com/office/drawing/2014/main" id="{290C4B41-39EF-8D63-E0C4-7BB3A5F5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2053372"/>
            <a:ext cx="539750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1BF1697D-C7F1-D555-6D37-72C05A1F1049}"/>
              </a:ext>
            </a:extLst>
          </p:cNvPr>
          <p:cNvSpPr txBox="1"/>
          <p:nvPr/>
        </p:nvSpPr>
        <p:spPr>
          <a:xfrm>
            <a:off x="707571" y="4931492"/>
            <a:ext cx="10947400" cy="906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7" spc="37" dirty="0">
                <a:solidFill>
                  <a:srgbClr val="14110F"/>
                </a:solidFill>
                <a:latin typeface="Roboto"/>
              </a:rPr>
              <a:t>Kübitler süperpozisyonu deneyimledikçe, doğal olarak kuantum girişimini de deneyimleyebilir. Girişim, </a:t>
            </a:r>
            <a:r>
              <a:rPr lang="tr-TR" sz="1867" spc="37" dirty="0" err="1">
                <a:solidFill>
                  <a:srgbClr val="14110F"/>
                </a:solidFill>
                <a:latin typeface="Roboto"/>
              </a:rPr>
              <a:t>kübitlerin</a:t>
            </a:r>
            <a:r>
              <a:rPr lang="tr-TR" sz="1867" spc="37" dirty="0">
                <a:solidFill>
                  <a:srgbClr val="14110F"/>
                </a:solidFill>
                <a:latin typeface="Roboto"/>
              </a:rPr>
              <a:t> herhangi bir sebeple </a:t>
            </a:r>
            <a:r>
              <a:rPr lang="tr-TR" sz="1867" b="1" spc="37" dirty="0">
                <a:solidFill>
                  <a:srgbClr val="14110F"/>
                </a:solidFill>
                <a:latin typeface="Roboto"/>
              </a:rPr>
              <a:t>çökme</a:t>
            </a:r>
            <a:r>
              <a:rPr lang="tr-TR" sz="1867" spc="37" dirty="0">
                <a:solidFill>
                  <a:srgbClr val="14110F"/>
                </a:solidFill>
                <a:latin typeface="Roboto"/>
              </a:rPr>
              <a:t> olasılığıdır. Girişim olasılığı nedeniyle, kuantum bilgisayarlar bunu azaltmak ve doğru sonuçlar sağlamak için çalışır.</a:t>
            </a:r>
            <a:endParaRPr lang="en-US" sz="1867" spc="37" dirty="0">
              <a:solidFill>
                <a:srgbClr val="14110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1025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254000"/>
            <a:ext cx="1094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Teknolojileri</a:t>
            </a:r>
            <a:endParaRPr lang="en-US" sz="4000" spc="80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2066557"/>
            <a:ext cx="5816600" cy="2752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Kuantum parçacıkları,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ölçümleri birbirleriyle uyumlu hale getirebilir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. Bu duruma girdiklerinde buna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dolanıklık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 denir. 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Dolanıklık sırasında diğer birimler hakkında sonuçlara ulaşmak için bir kübitten alınan ölçümler kullanılabilir. 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Dolanıklık, kuantum bilgisayarların daha büyük sorunları çözmesine ve daha büyük veri ve bilgi depolarını hesaplamasına yardımcı olur.</a:t>
            </a:r>
            <a:endParaRPr lang="en-US" sz="1866" spc="37" dirty="0">
              <a:solidFill>
                <a:srgbClr val="14110F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9555" y="1192272"/>
            <a:ext cx="6620703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tr-TR" sz="2333" spc="47" dirty="0">
                <a:solidFill>
                  <a:srgbClr val="0B4693"/>
                </a:solidFill>
                <a:latin typeface="Roboto Bold"/>
              </a:rPr>
              <a:t>VI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. Entanglement (</a:t>
            </a:r>
            <a:r>
              <a:rPr lang="en-US" sz="2333" spc="47" dirty="0" err="1">
                <a:solidFill>
                  <a:srgbClr val="0B4693"/>
                </a:solidFill>
                <a:latin typeface="Roboto Bold"/>
              </a:rPr>
              <a:t>Dolanıklık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)</a:t>
            </a:r>
          </a:p>
        </p:txBody>
      </p:sp>
      <p:pic>
        <p:nvPicPr>
          <p:cNvPr id="6146" name="Picture 2" descr="Illustration of a bit and qubit. (Left) A bit can take a value of '0'... |  Download Scientific Diagram">
            <a:extLst>
              <a:ext uri="{FF2B5EF4-FFF2-40B4-BE49-F238E27FC236}">
                <a16:creationId xmlns:a16="http://schemas.microsoft.com/office/drawing/2014/main" id="{290C4B41-39EF-8D63-E0C4-7BB3A5F5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2066557"/>
            <a:ext cx="539750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136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254000"/>
            <a:ext cx="1094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Teknolojileri</a:t>
            </a:r>
            <a:endParaRPr lang="en-US" sz="4000" spc="80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2066557"/>
            <a:ext cx="6070600" cy="306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Bilim adamları ve mühendisler, zorlu sorunları çözmek için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süper bilgisayarlar 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kullanır. Bunlar, binlerce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CPU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 ve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GPU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 çekirdeğine sahip son derece güçlü geleneksel bilgisayarlardır. Ancak süper bilgisayarlar bile bazı sorunları çözmekte zorlanır. 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Bir süper bilgisayar hesaplamayı yapamazsa, büyük olasılıkla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yüksek düzeyde karmaşıklığa 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sahip bir sorunu ele alması istendiği içindir. Ancak,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karmaşıklık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, geleneksel bilgisayarlarda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genellikle başarısızlığın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 nedenidir. </a:t>
            </a:r>
            <a:endParaRPr lang="en-US" sz="1866" spc="37" dirty="0">
              <a:solidFill>
                <a:srgbClr val="14110F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9555" y="1192272"/>
            <a:ext cx="6620703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tr-TR" sz="2333" spc="47" dirty="0">
                <a:solidFill>
                  <a:srgbClr val="0B4693"/>
                </a:solidFill>
                <a:latin typeface="Roboto Bold"/>
              </a:rPr>
              <a:t>VII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. </a:t>
            </a:r>
            <a:r>
              <a:rPr lang="tr-TR" sz="2333" spc="47" dirty="0">
                <a:solidFill>
                  <a:srgbClr val="0B4693"/>
                </a:solidFill>
                <a:latin typeface="Roboto Bold"/>
              </a:rPr>
              <a:t>Neden İhtiyaç Var?</a:t>
            </a:r>
            <a:endParaRPr lang="en-US" sz="2333" spc="47" dirty="0">
              <a:solidFill>
                <a:srgbClr val="0B4693"/>
              </a:solidFill>
              <a:latin typeface="Roboto Bold"/>
            </a:endParaRPr>
          </a:p>
        </p:txBody>
      </p:sp>
      <p:pic>
        <p:nvPicPr>
          <p:cNvPr id="8194" name="Picture 2" descr="Kuantum Bilgisayar Nedir?. Önceki yazımda kuantum teknolojilerden… | by  Ruken Zilan | QTurkey | Medium">
            <a:extLst>
              <a:ext uri="{FF2B5EF4-FFF2-40B4-BE49-F238E27FC236}">
                <a16:creationId xmlns:a16="http://schemas.microsoft.com/office/drawing/2014/main" id="{BF579519-A38E-4F2A-F043-43F71D77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2066557"/>
            <a:ext cx="4960067" cy="33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4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254000"/>
            <a:ext cx="1094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Teknolojileri</a:t>
            </a:r>
            <a:endParaRPr lang="en-US" sz="4000" spc="80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2066557"/>
            <a:ext cx="11049000" cy="2445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Kuantum algoritması, bir kuantum bilgisayarda yürütülebilen herhangi bir algoritmadır. Kuantum algoritmaları, 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bir temel fark dışında 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klasik hesaplama algoritmalarına benzer: Adımlardan en az biri belirgin bir şekilde “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kuantum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” olmalıdır (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yani üst üste binme veya dolanıklık kullamalıdır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).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Çeşitli kuantum algoritmaları vardır:</a:t>
            </a:r>
          </a:p>
          <a:p>
            <a:pPr marL="609630" lvl="1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Fourier dönüşümü tabanlı kuantum algoritmaları</a:t>
            </a:r>
          </a:p>
          <a:p>
            <a:pPr marL="609630" lvl="1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Genlik amplifikasyonu tabanlı kuantum algoritmaları</a:t>
            </a:r>
          </a:p>
          <a:p>
            <a:pPr marL="609630" lvl="1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Kuantum tabanlı algoritma</a:t>
            </a:r>
          </a:p>
          <a:p>
            <a:pPr marL="609630" lvl="1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Hibrit kuantum/klasik algoritmalar</a:t>
            </a:r>
            <a:endParaRPr lang="en-US" sz="1866" spc="37" dirty="0">
              <a:solidFill>
                <a:srgbClr val="14110F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9555" y="1192272"/>
            <a:ext cx="6620703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tr-TR" sz="2333" spc="47" dirty="0">
                <a:solidFill>
                  <a:srgbClr val="0B4693"/>
                </a:solidFill>
                <a:latin typeface="Roboto Bold"/>
              </a:rPr>
              <a:t>VIII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. </a:t>
            </a:r>
            <a:r>
              <a:rPr lang="tr-TR" sz="2333" spc="47" dirty="0">
                <a:solidFill>
                  <a:srgbClr val="0B4693"/>
                </a:solidFill>
                <a:latin typeface="Roboto Bold"/>
              </a:rPr>
              <a:t>Kuantum algoritması nedir?</a:t>
            </a:r>
            <a:endParaRPr lang="en-US" sz="2333" spc="47" dirty="0">
              <a:solidFill>
                <a:srgbClr val="0B4693"/>
              </a:solidFill>
              <a:latin typeface="Roboto Bold"/>
            </a:endParaRPr>
          </a:p>
        </p:txBody>
      </p:sp>
      <p:pic>
        <p:nvPicPr>
          <p:cNvPr id="10242" name="Picture 2" descr="Deutsch-Jozsa Algorithm: Quantum Computing Basics | by Saptashwa  Bhattacharyya | A Bit of Qubit | Medium">
            <a:extLst>
              <a:ext uri="{FF2B5EF4-FFF2-40B4-BE49-F238E27FC236}">
                <a16:creationId xmlns:a16="http://schemas.microsoft.com/office/drawing/2014/main" id="{2F25577C-6749-30AC-E32F-21902FD3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13" y="3853878"/>
            <a:ext cx="5185295" cy="199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64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n In-depth Look At The Popularity Of Quantum Computing Languages And  Frameworks">
            <a:extLst>
              <a:ext uri="{FF2B5EF4-FFF2-40B4-BE49-F238E27FC236}">
                <a16:creationId xmlns:a16="http://schemas.microsoft.com/office/drawing/2014/main" id="{C6831A73-406D-B8AF-6936-30277707A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0" y="447289"/>
            <a:ext cx="10601639" cy="59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3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655440-46EB-DCE5-11ED-208322D3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32" y="591961"/>
            <a:ext cx="8362336" cy="56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61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69B24-0621-D221-136F-C055783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26" y="605370"/>
            <a:ext cx="8269748" cy="56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6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0ACEAA-372C-DF6A-7E2A-F2BD2A211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03" y="597407"/>
            <a:ext cx="8171393" cy="56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0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EA91935A-CB00-6029-F4C8-1E585EA00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20713"/>
            <a:ext cx="7772400" cy="1595437"/>
          </a:xfrm>
        </p:spPr>
        <p:txBody>
          <a:bodyPr/>
          <a:lstStyle/>
          <a:p>
            <a:pPr eaLnBrk="1" hangingPunct="1"/>
            <a:r>
              <a:rPr lang="en-US" altLang="en-US" b="1"/>
              <a:t>Ajanda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6F6C2D11-FD20-6150-94C2-AC9ECBD78A5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911225" y="1989138"/>
            <a:ext cx="9210675" cy="4392612"/>
          </a:xfrm>
        </p:spPr>
        <p:txBody>
          <a:bodyPr/>
          <a:lstStyle/>
          <a:p>
            <a:pPr lvl="1" eaLnBrk="1" hangingPunct="1"/>
            <a:r>
              <a:rPr lang="en-US" altLang="en-US" sz="2800" b="1" dirty="0" err="1"/>
              <a:t>Kuantum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Teknolojilerinin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Tarihçesi</a:t>
            </a:r>
            <a:endParaRPr lang="en-US" altLang="en-US" sz="2800" b="1" dirty="0"/>
          </a:p>
          <a:p>
            <a:pPr lvl="1" eaLnBrk="1" hangingPunct="1"/>
            <a:r>
              <a:rPr lang="en-US" altLang="en-US" sz="2800" b="1" dirty="0" err="1"/>
              <a:t>Kuantum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Hesaplama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Nedir</a:t>
            </a:r>
            <a:endParaRPr lang="en-US" altLang="en-US" sz="2800" b="1" dirty="0"/>
          </a:p>
          <a:p>
            <a:pPr lvl="1" eaLnBrk="1" hangingPunct="1"/>
            <a:r>
              <a:rPr lang="en-US" altLang="en-US" sz="2800" b="1" dirty="0" err="1"/>
              <a:t>Kuantum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Bilişim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Nedir</a:t>
            </a:r>
            <a:endParaRPr lang="en-US" altLang="en-US" sz="2800" b="1" dirty="0"/>
          </a:p>
          <a:p>
            <a:pPr lvl="1" eaLnBrk="1" hangingPunct="1"/>
            <a:r>
              <a:rPr lang="en-US" altLang="en-US" sz="2800" b="1" dirty="0"/>
              <a:t>Qubit </a:t>
            </a:r>
            <a:r>
              <a:rPr lang="en-US" altLang="en-US" sz="2800" b="1" dirty="0" err="1"/>
              <a:t>Nedir</a:t>
            </a:r>
            <a:endParaRPr lang="en-US" altLang="en-US" sz="2800" b="1" dirty="0"/>
          </a:p>
          <a:p>
            <a:pPr lvl="1" eaLnBrk="1" hangingPunct="1"/>
            <a:r>
              <a:rPr lang="en-US" altLang="en-US" sz="2800" b="1" dirty="0" err="1"/>
              <a:t>Süperpozisyon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ve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Dolanıklık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Nedir</a:t>
            </a:r>
            <a:endParaRPr lang="en-US" altLang="en-US" sz="2800" b="1" dirty="0"/>
          </a:p>
          <a:p>
            <a:pPr lvl="1" eaLnBrk="1" hangingPunct="1"/>
            <a:r>
              <a:rPr lang="en-US" altLang="en-US" sz="2800" b="1" dirty="0" err="1"/>
              <a:t>Kuantum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Algoritmaları</a:t>
            </a:r>
            <a:endParaRPr lang="en-US" altLang="en-US" sz="2800" b="1" dirty="0"/>
          </a:p>
          <a:p>
            <a:pPr lvl="1" eaLnBrk="1" hangingPunct="1"/>
            <a:r>
              <a:rPr lang="en-US" altLang="en-US" sz="2800" b="1" dirty="0" err="1"/>
              <a:t>Kullanım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Alanları</a:t>
            </a:r>
            <a:endParaRPr lang="en-US" altLang="en-US" sz="2800" b="1" dirty="0"/>
          </a:p>
          <a:p>
            <a:pPr lvl="1" eaLnBrk="1" hangingPunct="1"/>
            <a:r>
              <a:rPr lang="en-US" altLang="en-US" sz="2800" b="1" dirty="0" err="1"/>
              <a:t>Kuantum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Bilişimin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Avantaj</a:t>
            </a:r>
            <a:r>
              <a:rPr lang="en-US" altLang="en-US" sz="2800" b="1" dirty="0"/>
              <a:t> - </a:t>
            </a:r>
            <a:r>
              <a:rPr lang="en-US" altLang="en-US" sz="2800" b="1" dirty="0" err="1"/>
              <a:t>Dezavantajı</a:t>
            </a:r>
            <a:endParaRPr lang="en-US" altLang="en-US" sz="2800" b="1" dirty="0"/>
          </a:p>
          <a:p>
            <a:pPr lvl="1" eaLnBrk="1" hangingPunct="1"/>
            <a:endParaRPr lang="en-US" altLang="en-US" sz="2800" b="1" dirty="0"/>
          </a:p>
          <a:p>
            <a:pPr lvl="1" eaLnBrk="1" hangingPunct="1"/>
            <a:endParaRPr lang="it-IT" altLang="en-US" sz="2800" b="1" dirty="0"/>
          </a:p>
        </p:txBody>
      </p:sp>
      <p:pic>
        <p:nvPicPr>
          <p:cNvPr id="1026" name="Picture 2" descr="Quantum Computing, Zero to Hero: Part Four — The Qubit &amp; The Bloch Sphere |  by Gwilym Newton | Medium">
            <a:extLst>
              <a:ext uri="{FF2B5EF4-FFF2-40B4-BE49-F238E27FC236}">
                <a16:creationId xmlns:a16="http://schemas.microsoft.com/office/drawing/2014/main" id="{E5B9CDC5-74AA-9584-7389-634116A4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410" y="4114800"/>
            <a:ext cx="3416590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80458E-970E-21CE-0065-8423B9E5C43F}"/>
              </a:ext>
            </a:extLst>
          </p:cNvPr>
          <p:cNvSpPr txBox="1"/>
          <p:nvPr/>
        </p:nvSpPr>
        <p:spPr>
          <a:xfrm>
            <a:off x="4151529" y="269678"/>
            <a:ext cx="5693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Kuantum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klasik</a:t>
            </a:r>
            <a:r>
              <a:rPr lang="en-US" sz="1200" dirty="0"/>
              <a:t> </a:t>
            </a:r>
            <a:r>
              <a:rPr lang="en-US" sz="1200" dirty="0" err="1"/>
              <a:t>navigasyon</a:t>
            </a:r>
            <a:r>
              <a:rPr lang="en-US" sz="1200" dirty="0"/>
              <a:t> </a:t>
            </a:r>
            <a:r>
              <a:rPr lang="en-US" sz="1200" dirty="0" err="1"/>
              <a:t>karşılaştırması</a:t>
            </a:r>
            <a:r>
              <a:rPr lang="en-US" sz="1200" dirty="0"/>
              <a:t> (</a:t>
            </a:r>
            <a:r>
              <a:rPr lang="en-US" sz="1200" dirty="0" err="1"/>
              <a:t>Gerçek</a:t>
            </a:r>
            <a:r>
              <a:rPr lang="en-US" sz="1200" dirty="0"/>
              <a:t> </a:t>
            </a:r>
            <a:r>
              <a:rPr lang="en-US" sz="1200" dirty="0" err="1"/>
              <a:t>zamanda</a:t>
            </a:r>
            <a:r>
              <a:rPr lang="en-US" sz="1200" dirty="0"/>
              <a:t> </a:t>
            </a:r>
            <a:r>
              <a:rPr lang="en-US" sz="1200" dirty="0" err="1"/>
              <a:t>karşılaştırılması</a:t>
            </a:r>
            <a:r>
              <a:rPr lang="en-US" sz="1200" dirty="0"/>
              <a:t> </a:t>
            </a:r>
            <a:r>
              <a:rPr lang="en-US" sz="1200" dirty="0" err="1"/>
              <a:t>gereken</a:t>
            </a:r>
            <a:r>
              <a:rPr lang="en-US" sz="1200" dirty="0"/>
              <a:t> </a:t>
            </a:r>
            <a:r>
              <a:rPr lang="en-US" sz="1200" dirty="0" err="1"/>
              <a:t>yol</a:t>
            </a:r>
            <a:r>
              <a:rPr lang="en-US" sz="1200" dirty="0"/>
              <a:t> </a:t>
            </a:r>
            <a:r>
              <a:rPr lang="en-US" sz="1200" dirty="0" err="1"/>
              <a:t>sayısı</a:t>
            </a:r>
            <a:r>
              <a:rPr lang="en-US" sz="1200" dirty="0"/>
              <a:t> </a:t>
            </a:r>
            <a:r>
              <a:rPr lang="en-US" sz="1200" dirty="0" err="1"/>
              <a:t>klasik</a:t>
            </a:r>
            <a:r>
              <a:rPr lang="en-US" sz="1200" dirty="0"/>
              <a:t> </a:t>
            </a:r>
            <a:r>
              <a:rPr lang="en-US" sz="1200" dirty="0" err="1"/>
              <a:t>bilgisayar</a:t>
            </a:r>
            <a:r>
              <a:rPr lang="en-US" sz="1200" dirty="0"/>
              <a:t> </a:t>
            </a:r>
            <a:r>
              <a:rPr lang="en-US" sz="1200" dirty="0" err="1"/>
              <a:t>için</a:t>
            </a:r>
            <a:r>
              <a:rPr lang="en-US" sz="1200" dirty="0"/>
              <a:t> </a:t>
            </a:r>
            <a:r>
              <a:rPr lang="en-US" sz="1200" dirty="0" err="1"/>
              <a:t>çok</a:t>
            </a:r>
            <a:r>
              <a:rPr lang="en-US" sz="1200" dirty="0"/>
              <a:t> </a:t>
            </a:r>
            <a:r>
              <a:rPr lang="en-US" sz="1200" dirty="0" err="1"/>
              <a:t>fazla</a:t>
            </a:r>
            <a:r>
              <a:rPr lang="en-US" sz="1200" dirty="0"/>
              <a:t>!)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3186A-F6B0-BCDC-C0CD-C86D0F4D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82359"/>
            <a:ext cx="5693491" cy="4693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05646-34F8-270B-142B-A37B3BCD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65" y="2108200"/>
            <a:ext cx="6111937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5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F5E161-278F-8FCA-5C55-6C08F729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45" y="592813"/>
            <a:ext cx="8903110" cy="567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1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416726-23E1-05EA-45D0-AA6B89024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92" y="595742"/>
            <a:ext cx="8411815" cy="56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1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2D329A-940F-5075-B4B9-0068F20F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96" y="594681"/>
            <a:ext cx="7631408" cy="56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8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A9E66-FA3C-ABA7-1990-E3D82CBE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90" y="610081"/>
            <a:ext cx="8052619" cy="56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5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D6688-2C4C-5A46-0FB0-1D6A23AD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809" y="624523"/>
            <a:ext cx="8680381" cy="56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98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Quantum Computing languages landscape | by Quantum World Association |  Medium">
            <a:extLst>
              <a:ext uri="{FF2B5EF4-FFF2-40B4-BE49-F238E27FC236}">
                <a16:creationId xmlns:a16="http://schemas.microsoft.com/office/drawing/2014/main" id="{57B7E4CA-E84E-E797-A828-57E8E244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9" y="557723"/>
            <a:ext cx="7704701" cy="574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326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Quantum Computing languages landscape | by Quantum World Association |  Medium">
            <a:extLst>
              <a:ext uri="{FF2B5EF4-FFF2-40B4-BE49-F238E27FC236}">
                <a16:creationId xmlns:a16="http://schemas.microsoft.com/office/drawing/2014/main" id="{D7D13087-4415-E276-41A2-03EA8D2AC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65" y="579918"/>
            <a:ext cx="9509469" cy="569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305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3" name="Freeform 3"/>
          <p:cNvSpPr/>
          <p:nvPr/>
        </p:nvSpPr>
        <p:spPr>
          <a:xfrm>
            <a:off x="1063738" y="4038316"/>
            <a:ext cx="2375817" cy="1628619"/>
          </a:xfrm>
          <a:custGeom>
            <a:avLst/>
            <a:gdLst/>
            <a:ahLst/>
            <a:cxnLst/>
            <a:rect l="l" t="t" r="r" b="b"/>
            <a:pathLst>
              <a:path w="2562573" h="1809817">
                <a:moveTo>
                  <a:pt x="0" y="0"/>
                </a:moveTo>
                <a:lnTo>
                  <a:pt x="2562572" y="0"/>
                </a:lnTo>
                <a:lnTo>
                  <a:pt x="2562572" y="1809817"/>
                </a:lnTo>
                <a:lnTo>
                  <a:pt x="0" y="1809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260271" y="1312719"/>
            <a:ext cx="3669738" cy="2487275"/>
            <a:chOff x="0" y="-47625"/>
            <a:chExt cx="7339476" cy="4974549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7339476" cy="4890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ctr">
                <a:lnSpc>
                  <a:spcPts val="2426"/>
                </a:lnSpc>
                <a:spcBef>
                  <a:spcPct val="0"/>
                </a:spcBef>
              </a:pPr>
              <a:r>
                <a:rPr lang="tr-TR" sz="1866" spc="37" dirty="0">
                  <a:solidFill>
                    <a:srgbClr val="14110F"/>
                  </a:solidFill>
                  <a:latin typeface="Roboto"/>
                </a:rPr>
                <a:t>E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n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karmaşık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saldırılarla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bile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başa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çıkabilen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yüksek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dereceli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siber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güvenlik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protokollerini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daha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kolay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geliştirilebilir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. </a:t>
              </a:r>
              <a:r>
                <a:rPr lang="tr-TR" sz="1866" spc="37" dirty="0">
                  <a:solidFill>
                    <a:srgbClr val="14110F"/>
                  </a:solidFill>
                  <a:latin typeface="Roboto"/>
                </a:rPr>
                <a:t>K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uantum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kriptografisi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olarak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bilinen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bir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alanda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,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kriptografiye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yardım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etme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potansiyeline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de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sahiptir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.</a:t>
              </a:r>
            </a:p>
            <a:p>
              <a:pPr marL="0" lvl="1" algn="ctr">
                <a:lnSpc>
                  <a:spcPts val="2426"/>
                </a:lnSpc>
                <a:spcBef>
                  <a:spcPct val="0"/>
                </a:spcBef>
              </a:pPr>
              <a:endParaRPr lang="en-US" sz="1866" spc="37" dirty="0" err="1">
                <a:solidFill>
                  <a:srgbClr val="14110F"/>
                </a:solidFill>
                <a:latin typeface="Robot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56180" y="4354074"/>
              <a:ext cx="4227116" cy="572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7"/>
                </a:lnSpc>
                <a:spcBef>
                  <a:spcPct val="0"/>
                </a:spcBef>
              </a:pPr>
              <a:r>
                <a:rPr lang="en-US" sz="1733" b="1" spc="35" dirty="0" err="1">
                  <a:solidFill>
                    <a:srgbClr val="000000"/>
                  </a:solidFill>
                  <a:latin typeface="Roboto"/>
                </a:rPr>
                <a:t>Siber</a:t>
              </a:r>
              <a:r>
                <a:rPr lang="tr-TR" sz="1733" b="1" spc="35" dirty="0">
                  <a:solidFill>
                    <a:srgbClr val="000000"/>
                  </a:solidFill>
                  <a:latin typeface="Roboto"/>
                </a:rPr>
                <a:t> Güvenlik</a:t>
              </a:r>
              <a:endParaRPr lang="en-US" sz="1733" b="1" spc="35" dirty="0">
                <a:solidFill>
                  <a:srgbClr val="000000"/>
                </a:solidFill>
                <a:latin typeface="Roboto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5800" y="254000"/>
            <a:ext cx="1094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tr-TR" sz="3200" spc="80" dirty="0">
                <a:solidFill>
                  <a:srgbClr val="0B4693"/>
                </a:solidFill>
                <a:latin typeface="Roboto Bold"/>
              </a:rPr>
              <a:t>IX. Kuantum Hesaplamanın Kullanım Alanları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25554" y="1312720"/>
            <a:ext cx="3669739" cy="2487274"/>
            <a:chOff x="0" y="-47625"/>
            <a:chExt cx="7339478" cy="497454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7339476" cy="3043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ctr">
                <a:lnSpc>
                  <a:spcPts val="2426"/>
                </a:lnSpc>
                <a:spcBef>
                  <a:spcPct val="0"/>
                </a:spcBef>
              </a:pP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Kuantum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bilgisayarların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,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işlevleri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işleme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ve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hesaplamaları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hızlı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bir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şekilde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çözme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konusundaki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geniş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potansiyelleriyle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devreye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girebileceği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yer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 </a:t>
              </a:r>
              <a:r>
                <a:rPr lang="en-US" sz="1866" spc="37" dirty="0" err="1">
                  <a:solidFill>
                    <a:srgbClr val="14110F"/>
                  </a:solidFill>
                  <a:latin typeface="Roboto"/>
                </a:rPr>
                <a:t>burasıdır</a:t>
              </a:r>
              <a:r>
                <a:rPr lang="en-US" sz="1866" spc="37" dirty="0">
                  <a:solidFill>
                    <a:srgbClr val="14110F"/>
                  </a:solidFill>
                  <a:latin typeface="Roboto"/>
                </a:rPr>
                <a:t>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64896" y="4354074"/>
              <a:ext cx="6974582" cy="572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27"/>
                </a:lnSpc>
                <a:spcBef>
                  <a:spcPct val="0"/>
                </a:spcBef>
              </a:pPr>
              <a:r>
                <a:rPr lang="en-US" sz="1733" b="1" spc="35" dirty="0" err="1">
                  <a:solidFill>
                    <a:srgbClr val="000000"/>
                  </a:solidFill>
                  <a:latin typeface="Roboto"/>
                </a:rPr>
                <a:t>Yapay</a:t>
              </a:r>
              <a:r>
                <a:rPr lang="en-US" sz="1733" b="1" spc="35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1733" b="1" spc="35" dirty="0" err="1">
                  <a:solidFill>
                    <a:srgbClr val="000000"/>
                  </a:solidFill>
                  <a:latin typeface="Roboto"/>
                </a:rPr>
                <a:t>Zeka</a:t>
              </a:r>
              <a:r>
                <a:rPr lang="en-US" sz="1733" b="1" spc="35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1733" b="1" spc="35" dirty="0" err="1">
                  <a:solidFill>
                    <a:srgbClr val="000000"/>
                  </a:solidFill>
                  <a:latin typeface="Roboto"/>
                </a:rPr>
                <a:t>ve</a:t>
              </a:r>
              <a:r>
                <a:rPr lang="en-US" sz="1733" b="1" spc="35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1733" b="1" spc="35" dirty="0" err="1">
                  <a:solidFill>
                    <a:srgbClr val="000000"/>
                  </a:solidFill>
                  <a:latin typeface="Roboto"/>
                </a:rPr>
                <a:t>Makine</a:t>
              </a:r>
              <a:r>
                <a:rPr lang="en-US" sz="1733" b="1" spc="35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1733" b="1" spc="35" dirty="0" err="1">
                  <a:solidFill>
                    <a:srgbClr val="000000"/>
                  </a:solidFill>
                  <a:latin typeface="Roboto"/>
                </a:rPr>
                <a:t>Öğrenimi</a:t>
              </a:r>
              <a:endParaRPr lang="en-US" sz="1733" b="1" spc="35" dirty="0">
                <a:solidFill>
                  <a:srgbClr val="000000"/>
                </a:solidFill>
                <a:latin typeface="Roboto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196709" y="1304782"/>
            <a:ext cx="3669738" cy="182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Belirli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moleküllerin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belirli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senaryolarda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nasıl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davrandığını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tahmin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etmeye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yardımcı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olabilir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Örneğin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ilacın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kişinin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vücudundaki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tepkisini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tahmin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tr-TR" sz="1866" spc="37" dirty="0">
                <a:solidFill>
                  <a:srgbClr val="14110F"/>
                </a:solidFill>
                <a:latin typeface="Roboto"/>
              </a:rPr>
              <a:t>edebilmekte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74799" y="3504045"/>
            <a:ext cx="2113558" cy="28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  <a:spcBef>
                <a:spcPct val="0"/>
              </a:spcBef>
            </a:pPr>
            <a:r>
              <a:rPr lang="en-US" sz="1733" b="1" spc="35" dirty="0" err="1">
                <a:solidFill>
                  <a:srgbClr val="000000"/>
                </a:solidFill>
                <a:latin typeface="Roboto"/>
              </a:rPr>
              <a:t>İlaç</a:t>
            </a:r>
            <a:r>
              <a:rPr lang="en-US" sz="1733" b="1" spc="35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733" b="1" spc="35" dirty="0" err="1">
                <a:solidFill>
                  <a:srgbClr val="000000"/>
                </a:solidFill>
                <a:latin typeface="Roboto"/>
              </a:rPr>
              <a:t>Geliştirme</a:t>
            </a:r>
            <a:r>
              <a:rPr lang="tr-TR" sz="1733" b="1" spc="35" dirty="0">
                <a:solidFill>
                  <a:srgbClr val="000000"/>
                </a:solidFill>
                <a:latin typeface="Roboto"/>
              </a:rPr>
              <a:t>...</a:t>
            </a:r>
            <a:endParaRPr lang="en-US" sz="1733" b="1" spc="35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11266" name="Picture 2" descr="Yükselen Sektör Siber Güvenlik Hakkında ...">
            <a:extLst>
              <a:ext uri="{FF2B5EF4-FFF2-40B4-BE49-F238E27FC236}">
                <a16:creationId xmlns:a16="http://schemas.microsoft.com/office/drawing/2014/main" id="{EEC9384F-8F04-4114-7E1A-8D2DB8E8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519" y="4068835"/>
            <a:ext cx="2693491" cy="15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rojelerinde Yapay Zeka Teknolojileri">
            <a:extLst>
              <a:ext uri="{FF2B5EF4-FFF2-40B4-BE49-F238E27FC236}">
                <a16:creationId xmlns:a16="http://schemas.microsoft.com/office/drawing/2014/main" id="{152A4312-00B5-464D-7B10-C379DE9F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765" y="4153486"/>
            <a:ext cx="3033624" cy="140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753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254000"/>
            <a:ext cx="1094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Teknolojileri</a:t>
            </a:r>
            <a:endParaRPr lang="en-US" sz="4000" spc="80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1155" y="1192272"/>
            <a:ext cx="6620703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tr-TR" sz="2333" spc="47" dirty="0">
                <a:solidFill>
                  <a:srgbClr val="0B4693"/>
                </a:solidFill>
                <a:latin typeface="Roboto Bold"/>
              </a:rPr>
              <a:t>X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. </a:t>
            </a:r>
            <a:r>
              <a:rPr lang="tr-TR" sz="2333" spc="47" dirty="0">
                <a:solidFill>
                  <a:srgbClr val="0B4693"/>
                </a:solidFill>
                <a:latin typeface="Roboto Bold"/>
              </a:rPr>
              <a:t>Kuantum Bilişimin Avantaj - Dezavantajı</a:t>
            </a:r>
            <a:endParaRPr lang="en-US" sz="2333" spc="47" dirty="0">
              <a:solidFill>
                <a:srgbClr val="0B4693"/>
              </a:solidFill>
              <a:latin typeface="Roboto Bold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17F3E5-F24A-CADE-6464-BC08A12BA2A8}"/>
              </a:ext>
            </a:extLst>
          </p:cNvPr>
          <p:cNvGraphicFramePr>
            <a:graphicFrameLocks noGrp="1"/>
          </p:cNvGraphicFramePr>
          <p:nvPr/>
        </p:nvGraphicFramePr>
        <p:xfrm>
          <a:off x="1270000" y="1905000"/>
          <a:ext cx="9855200" cy="386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00">
                  <a:extLst>
                    <a:ext uri="{9D8B030D-6E8A-4147-A177-3AD203B41FA5}">
                      <a16:colId xmlns:a16="http://schemas.microsoft.com/office/drawing/2014/main" val="1056151899"/>
                    </a:ext>
                  </a:extLst>
                </a:gridCol>
                <a:gridCol w="4927600">
                  <a:extLst>
                    <a:ext uri="{9D8B030D-6E8A-4147-A177-3AD203B41FA5}">
                      <a16:colId xmlns:a16="http://schemas.microsoft.com/office/drawing/2014/main" val="47575273"/>
                    </a:ext>
                  </a:extLst>
                </a:gridCol>
              </a:tblGrid>
              <a:tr h="551543">
                <a:tc>
                  <a:txBody>
                    <a:bodyPr/>
                    <a:lstStyle/>
                    <a:p>
                      <a:pPr algn="ctr"/>
                      <a:r>
                        <a:rPr lang="tr-TR" sz="2100" b="1" dirty="0"/>
                        <a:t>Avantaj</a:t>
                      </a:r>
                      <a:endParaRPr lang="en-US" sz="2100" b="1" dirty="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100" b="1" dirty="0"/>
                        <a:t>Dezavantaj</a:t>
                      </a:r>
                      <a:endParaRPr lang="en-US" sz="2100" b="1" dirty="0"/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22691003"/>
                  </a:ext>
                </a:extLst>
              </a:tr>
              <a:tr h="551543">
                <a:tc>
                  <a:txBody>
                    <a:bodyPr/>
                    <a:lstStyle/>
                    <a:p>
                      <a:pPr algn="ctr"/>
                      <a:r>
                        <a:rPr lang="tr-TR" sz="2100" b="1" dirty="0"/>
                        <a:t>Yapay Zeka ve Makine Öğrenimi</a:t>
                      </a:r>
                      <a:endParaRPr lang="en-US" sz="2100" b="1" dirty="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100" b="1" dirty="0"/>
                        <a:t>Programlaması Zor</a:t>
                      </a:r>
                      <a:endParaRPr lang="en-US" sz="2100" b="1" dirty="0"/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35029475"/>
                  </a:ext>
                </a:extLst>
              </a:tr>
              <a:tr h="551543">
                <a:tc>
                  <a:txBody>
                    <a:bodyPr/>
                    <a:lstStyle/>
                    <a:p>
                      <a:pPr algn="ctr"/>
                      <a:r>
                        <a:rPr lang="tr-TR" sz="2100" b="1" dirty="0"/>
                        <a:t>Kriptografi</a:t>
                      </a:r>
                      <a:endParaRPr lang="en-US" sz="2100" b="1" dirty="0"/>
                    </a:p>
                  </a:txBody>
                  <a:tcPr marL="60960" marR="60960" marT="30480" marB="30480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100" b="1" dirty="0"/>
                        <a:t>Hassas (sıcaklık dalgalanmaları ve toz gibi küçük etkenler bile kübitler gibi parçacıkların kuantum özelliklerini kaybettiği, uyumsuzluk olarak bilinen bir süreci tetikleyebilir. Bu, sistemin hata üretmesine veya tamamen çökmesine neden olur.)</a:t>
                      </a:r>
                      <a:endParaRPr lang="en-US" sz="2100" b="1" dirty="0"/>
                    </a:p>
                    <a:p>
                      <a:pPr algn="ctr"/>
                      <a:endParaRPr lang="en-US" sz="2100" b="1" dirty="0"/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70715637"/>
                  </a:ext>
                </a:extLst>
              </a:tr>
              <a:tr h="551543">
                <a:tc>
                  <a:txBody>
                    <a:bodyPr/>
                    <a:lstStyle/>
                    <a:p>
                      <a:pPr algn="ctr"/>
                      <a:r>
                        <a:rPr lang="tr-TR" sz="2100" b="1" dirty="0"/>
                        <a:t>Optimizasyon</a:t>
                      </a:r>
                      <a:endParaRPr lang="en-US" sz="2100" b="1" dirty="0"/>
                    </a:p>
                  </a:txBody>
                  <a:tcPr marL="60960" marR="60960" marT="30480" marB="3048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317089"/>
                  </a:ext>
                </a:extLst>
              </a:tr>
              <a:tr h="551543">
                <a:tc>
                  <a:txBody>
                    <a:bodyPr/>
                    <a:lstStyle/>
                    <a:p>
                      <a:pPr algn="ctr"/>
                      <a:r>
                        <a:rPr lang="tr-TR" sz="2100" b="1" dirty="0"/>
                        <a:t>Simülasyon</a:t>
                      </a:r>
                      <a:endParaRPr lang="en-US" sz="2100" b="1" dirty="0"/>
                    </a:p>
                  </a:txBody>
                  <a:tcPr marL="60960" marR="60960" marT="30480" marB="3048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040655"/>
                  </a:ext>
                </a:extLst>
              </a:tr>
              <a:tr h="551543">
                <a:tc>
                  <a:txBody>
                    <a:bodyPr/>
                    <a:lstStyle/>
                    <a:p>
                      <a:pPr algn="ctr"/>
                      <a:r>
                        <a:rPr lang="tr-TR" sz="2100" b="1" dirty="0"/>
                        <a:t>Hız</a:t>
                      </a:r>
                      <a:endParaRPr lang="en-US" sz="2100" b="1" dirty="0"/>
                    </a:p>
                  </a:txBody>
                  <a:tcPr marL="60960" marR="60960" marT="30480" marB="3048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052568"/>
                  </a:ext>
                </a:extLst>
              </a:tr>
              <a:tr h="551543">
                <a:tc>
                  <a:txBody>
                    <a:bodyPr/>
                    <a:lstStyle/>
                    <a:p>
                      <a:pPr algn="ctr"/>
                      <a:r>
                        <a:rPr lang="tr-TR" sz="2100" b="1" dirty="0"/>
                        <a:t>Güç</a:t>
                      </a:r>
                      <a:endParaRPr lang="en-US" sz="2100" b="1" dirty="0"/>
                    </a:p>
                  </a:txBody>
                  <a:tcPr marL="60960" marR="60960" marT="30480" marB="3048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72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14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BF94-11DD-DD67-5130-AB0D2D00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C8CCF38-B90A-8F57-8D19-0FE7113E310B}"/>
              </a:ext>
            </a:extLst>
          </p:cNvPr>
          <p:cNvSpPr txBox="1"/>
          <p:nvPr/>
        </p:nvSpPr>
        <p:spPr>
          <a:xfrm>
            <a:off x="1362197" y="898556"/>
            <a:ext cx="9467605" cy="152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520"/>
              </a:lnSpc>
            </a:pPr>
            <a:r>
              <a:rPr lang="tr-TR" sz="5400" dirty="0">
                <a:solidFill>
                  <a:srgbClr val="FFFFFF"/>
                </a:solidFill>
                <a:latin typeface="Roboto Bold"/>
              </a:rPr>
              <a:t>Kuantum Teknolojileri</a:t>
            </a:r>
            <a:endParaRPr lang="en-US" sz="5400" dirty="0">
              <a:solidFill>
                <a:srgbClr val="FFFFFF"/>
              </a:solidFill>
              <a:latin typeface="Roboto Bold"/>
            </a:endParaRPr>
          </a:p>
        </p:txBody>
      </p:sp>
      <p:pic>
        <p:nvPicPr>
          <p:cNvPr id="4" name="Picture 4" descr="Quantum computer makers like their odds for big progress - CNET">
            <a:extLst>
              <a:ext uri="{FF2B5EF4-FFF2-40B4-BE49-F238E27FC236}">
                <a16:creationId xmlns:a16="http://schemas.microsoft.com/office/drawing/2014/main" id="{3FF7ACC6-4977-9B77-D1C8-A8414B90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4" y="363061"/>
            <a:ext cx="10901112" cy="613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76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D10728-1F1C-64A2-8553-769E01F615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51313" y="2781300"/>
            <a:ext cx="4248150" cy="935038"/>
          </a:xfrm>
        </p:spPr>
        <p:txBody>
          <a:bodyPr rtlCol="0">
            <a:normAutofit fontScale="925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r-TR" sz="4400" b="1" dirty="0"/>
              <a:t>keyifli çalışmalar...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A598070E-8331-82D4-2DB0-19342D136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3" y="5805488"/>
            <a:ext cx="10801350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tr-TR" altLang="en-US" sz="2000" dirty="0" err="1"/>
              <a:t>Github</a:t>
            </a:r>
            <a:r>
              <a:rPr lang="tr-TR" altLang="en-US" sz="2000" dirty="0"/>
              <a:t> :</a:t>
            </a:r>
            <a:r>
              <a:rPr lang="en-US" altLang="en-US" sz="2000" dirty="0"/>
              <a:t> </a:t>
            </a:r>
            <a:r>
              <a:rPr lang="tr-TR" altLang="en-US" sz="2000" b="1" dirty="0"/>
              <a:t>https://github.com/SevdanurGENC/Quantum-Computing-And-Applications-Lecture-Notes</a:t>
            </a:r>
          </a:p>
          <a:p>
            <a:pPr algn="just" eaLnBrk="1" hangingPunct="1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US" altLang="en-US" sz="2400" dirty="0"/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BF94-11DD-DD67-5130-AB0D2D00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9E42DCE1-E7AE-A179-D471-DF45F4D7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8" y="562561"/>
            <a:ext cx="4809723" cy="270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EE71E9-F6FB-DCAD-82CE-F2238239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48" y="3746250"/>
            <a:ext cx="4809723" cy="2507722"/>
          </a:xfrm>
          <a:prstGeom prst="rect">
            <a:avLst/>
          </a:prstGeom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D96C2E8B-B85C-973A-02DD-8EDDC6F8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797" y="3746250"/>
            <a:ext cx="2251706" cy="300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EF9E5E23-6AD1-EC41-7FE6-EB1C1147D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18" y="307952"/>
            <a:ext cx="5715001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hat is quantum computing? Everything you need to know about the strange  world of quantum computers | ZDNET">
            <a:extLst>
              <a:ext uri="{FF2B5EF4-FFF2-40B4-BE49-F238E27FC236}">
                <a16:creationId xmlns:a16="http://schemas.microsoft.com/office/drawing/2014/main" id="{FF28356B-3EB2-7639-E3E5-C8785D75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63" y="3784350"/>
            <a:ext cx="4448001" cy="296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36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254000"/>
            <a:ext cx="1094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Teknolojileri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ve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Tarihçesi</a:t>
            </a:r>
            <a:endParaRPr lang="en-US" sz="4000" spc="80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6672" y="2066557"/>
            <a:ext cx="6934528" cy="367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tr-TR" sz="1866" spc="37" dirty="0">
                <a:solidFill>
                  <a:srgbClr val="14110F"/>
                </a:solidFill>
                <a:latin typeface="Roboto"/>
              </a:rPr>
              <a:t>K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mekaniği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prensiplerine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dayanan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klasik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bilgisayarların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sınırlarını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aşmayı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hedefleyen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alanı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ifade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eder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 </a:t>
            </a:r>
            <a:endParaRPr lang="tr-TR" sz="1866" spc="37" dirty="0">
              <a:solidFill>
                <a:srgbClr val="14110F"/>
              </a:solidFill>
              <a:latin typeface="Roboto"/>
            </a:endParaRP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en-US" sz="1866" spc="37" dirty="0">
                <a:solidFill>
                  <a:srgbClr val="14110F"/>
                </a:solidFill>
                <a:latin typeface="Roboto"/>
              </a:rPr>
              <a:t>Bu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teknoloji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süperpozisyonu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dolanıklık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gibi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kavramları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kullanarak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hesaplamaları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gerçekleştiren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bilgisayarlarını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içerir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 </a:t>
            </a:r>
            <a:endParaRPr lang="tr-TR" sz="1866" spc="37" dirty="0">
              <a:solidFill>
                <a:srgbClr val="14110F"/>
              </a:solidFill>
              <a:latin typeface="Roboto"/>
            </a:endParaRP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Aynı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zamanda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iletişim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sensörler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gibi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uygulamaları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da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içerir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 </a:t>
            </a:r>
            <a:endParaRPr lang="tr-TR" sz="1866" spc="37" dirty="0">
              <a:solidFill>
                <a:srgbClr val="14110F"/>
              </a:solidFill>
              <a:latin typeface="Roboto"/>
            </a:endParaRP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teknolojisinin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potansiyeli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karmaşık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hesaplamaları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veri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analizini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hızlandırmak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güvenli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iletişimi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sağlamak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hassas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ölçümler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yapmak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gibi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alanlarda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büyük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etkiye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sahip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olabileceği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düşünülmektedir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9555" y="1192272"/>
            <a:ext cx="6620703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I. </a:t>
            </a:r>
            <a:r>
              <a:rPr lang="en-US" sz="24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24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400" spc="80" dirty="0" err="1">
                <a:solidFill>
                  <a:srgbClr val="0B4693"/>
                </a:solidFill>
                <a:latin typeface="Roboto Bold"/>
              </a:rPr>
              <a:t>Teknolojileri</a:t>
            </a:r>
            <a:r>
              <a:rPr lang="en-US" sz="24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333" spc="47" dirty="0" err="1">
                <a:solidFill>
                  <a:srgbClr val="0B4693"/>
                </a:solidFill>
                <a:latin typeface="Roboto Bold"/>
              </a:rPr>
              <a:t>Nedir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?</a:t>
            </a:r>
          </a:p>
        </p:txBody>
      </p:sp>
      <p:pic>
        <p:nvPicPr>
          <p:cNvPr id="4098" name="Picture 2" descr="What is quantum computing? Everything you need to know about the strange  world of quantum computers | ZDNET">
            <a:extLst>
              <a:ext uri="{FF2B5EF4-FFF2-40B4-BE49-F238E27FC236}">
                <a16:creationId xmlns:a16="http://schemas.microsoft.com/office/drawing/2014/main" id="{416167FB-D27D-CC36-E491-3D9D3FCC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2066557"/>
            <a:ext cx="4902528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0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72C575-175D-1D29-F3EC-4C59D813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03" y="689801"/>
            <a:ext cx="11279053" cy="547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254000"/>
            <a:ext cx="1094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Teknolojileri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ve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Tarihçesi</a:t>
            </a:r>
            <a:endParaRPr lang="en-US" sz="4000" spc="80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555" y="2066557"/>
            <a:ext cx="10299715" cy="306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bilgisayarlarının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kökenleri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20.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yüzyılın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başlarına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kadar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uzanır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 20.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yüzyılın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başlarında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mekaniği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alanındaki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temel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keşifler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gelişmeler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bilgisayarlarının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potansiyelini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öngörmede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önemli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rol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oynadı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en-US" sz="1866" spc="37" dirty="0">
                <a:solidFill>
                  <a:srgbClr val="14110F"/>
                </a:solidFill>
                <a:latin typeface="Roboto"/>
              </a:rPr>
              <a:t>1930'ların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sonlarında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1940'ların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başlarında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Alan Turing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diğer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bilim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insanları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evrensel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teorik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olarak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mümkün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olduğunu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gösterdiler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Bununla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birlikte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bu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erken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dönem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klasik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mantık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prensiplerine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dayanıyordu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bilgisayarlarının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doğuşu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20.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yüzyılın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ikinci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yarısında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mekaniği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alanındaki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keşiflerle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başladı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 1980'lerde, 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Richard Feynman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David Deutsch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gibi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teorisyenler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bilgisayarlarının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belirli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problemleri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çözmek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için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klasik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bilgisayarlardan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daha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etkili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olabileceğini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öne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sürdüler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9555" y="1192272"/>
            <a:ext cx="6620703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I</a:t>
            </a:r>
            <a:r>
              <a:rPr lang="tr-TR" sz="2333" spc="47" dirty="0">
                <a:solidFill>
                  <a:srgbClr val="0B4693"/>
                </a:solidFill>
                <a:latin typeface="Roboto Bold"/>
              </a:rPr>
              <a:t>I</a:t>
            </a:r>
            <a:r>
              <a:rPr lang="en-US" sz="2333" spc="47" dirty="0">
                <a:solidFill>
                  <a:srgbClr val="0B4693"/>
                </a:solidFill>
                <a:latin typeface="Roboto Bold"/>
              </a:rPr>
              <a:t>. </a:t>
            </a:r>
            <a:r>
              <a:rPr lang="en-US" sz="24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24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400" spc="80" dirty="0" err="1">
                <a:solidFill>
                  <a:srgbClr val="0B4693"/>
                </a:solidFill>
                <a:latin typeface="Roboto Bold"/>
              </a:rPr>
              <a:t>Teknolojiler</a:t>
            </a:r>
            <a:r>
              <a:rPr lang="tr-TR" sz="2400" spc="80" dirty="0">
                <a:solidFill>
                  <a:srgbClr val="0B4693"/>
                </a:solidFill>
                <a:latin typeface="Roboto Bold"/>
              </a:rPr>
              <a:t>inin Tarihçesi</a:t>
            </a:r>
            <a:endParaRPr lang="en-US" sz="2333" spc="47" dirty="0">
              <a:solidFill>
                <a:srgbClr val="0B4693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3879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254000"/>
            <a:ext cx="1094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Teknolojiler</a:t>
            </a:r>
            <a:r>
              <a:rPr lang="tr-TR" sz="4000" spc="80" dirty="0">
                <a:solidFill>
                  <a:srgbClr val="0B4693"/>
                </a:solidFill>
                <a:latin typeface="Roboto Bold"/>
              </a:rPr>
              <a:t>i</a:t>
            </a:r>
            <a:endParaRPr lang="en-US" sz="4000" spc="80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555" y="2066557"/>
            <a:ext cx="10299715" cy="27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en-US" sz="1866" spc="37" dirty="0">
                <a:solidFill>
                  <a:srgbClr val="14110F"/>
                </a:solidFill>
                <a:latin typeface="Roboto"/>
              </a:rPr>
              <a:t>1990'ların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ortalarında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Peter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Shor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'un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geliştirdiği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Shor'un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Algoritması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gibi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belirli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algoritmalar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bilgisayarlarının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klasik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bilgisayarlarla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karşılaştırıldığında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üstünlüğünü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gösterdi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 Bu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dönemde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IBM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diğer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büyük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teknoloji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şirketleri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bilgisayarlarının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geliştirilmesi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araştırılması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için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önemli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yatırımlar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yaptılar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</a:t>
            </a:r>
          </a:p>
          <a:p>
            <a:pPr marL="304815" indent="-304815" algn="just">
              <a:lnSpc>
                <a:spcPts val="2426"/>
              </a:lnSpc>
              <a:buFont typeface="Arial" panose="020B0604020202020204" pitchFamily="34" charset="0"/>
              <a:buChar char="•"/>
            </a:pPr>
            <a:r>
              <a:rPr lang="en-US" sz="1866" spc="37" dirty="0">
                <a:solidFill>
                  <a:srgbClr val="14110F"/>
                </a:solidFill>
                <a:latin typeface="Roboto"/>
              </a:rPr>
              <a:t>2000'li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yılların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başlarından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itibaren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bilgisayarlarının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geliştirilmesi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hız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kazandı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Birçok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üniversite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araştırma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kurumu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bilgisayarlarının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temel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teknolojileri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üzerine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yoğun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araştırmalar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yaptı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Ancak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,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pratik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uygulamaların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geliştirilmesi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ve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ticari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olarak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kullanılabilir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oluşturulması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hala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birçok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teknik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zorlukla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karşı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karşıyadır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9555" y="1192272"/>
            <a:ext cx="6620703" cy="40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133" spc="47" dirty="0">
                <a:solidFill>
                  <a:srgbClr val="0B4693"/>
                </a:solidFill>
                <a:latin typeface="Roboto Bold"/>
              </a:rPr>
              <a:t>I</a:t>
            </a:r>
            <a:r>
              <a:rPr lang="tr-TR" sz="2133" spc="47" dirty="0">
                <a:solidFill>
                  <a:srgbClr val="0B4693"/>
                </a:solidFill>
                <a:latin typeface="Roboto Bold"/>
              </a:rPr>
              <a:t>I</a:t>
            </a:r>
            <a:r>
              <a:rPr lang="en-US" sz="2133" spc="47" dirty="0">
                <a:solidFill>
                  <a:srgbClr val="0B4693"/>
                </a:solidFill>
                <a:latin typeface="Roboto Bold"/>
              </a:rPr>
              <a:t>. </a:t>
            </a:r>
            <a:r>
              <a:rPr lang="en-US" sz="2133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2133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133" spc="80" dirty="0" err="1">
                <a:solidFill>
                  <a:srgbClr val="0B4693"/>
                </a:solidFill>
                <a:latin typeface="Roboto Bold"/>
              </a:rPr>
              <a:t>Teknolojiler</a:t>
            </a:r>
            <a:r>
              <a:rPr lang="tr-TR" sz="2133" spc="80" dirty="0">
                <a:solidFill>
                  <a:srgbClr val="0B4693"/>
                </a:solidFill>
                <a:latin typeface="Roboto Bold"/>
              </a:rPr>
              <a:t>inin Tarihçesi</a:t>
            </a:r>
            <a:endParaRPr lang="en-US" sz="2133" spc="47" dirty="0">
              <a:solidFill>
                <a:srgbClr val="0B4693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379830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75" y="5913498"/>
            <a:ext cx="12185725" cy="944502"/>
          </a:xfrm>
          <a:prstGeom prst="rect">
            <a:avLst/>
          </a:prstGeom>
          <a:solidFill>
            <a:srgbClr val="0B4693"/>
          </a:solidFill>
        </p:spPr>
      </p:sp>
      <p:sp>
        <p:nvSpPr>
          <p:cNvPr id="4" name="TextBox 4"/>
          <p:cNvSpPr txBox="1"/>
          <p:nvPr/>
        </p:nvSpPr>
        <p:spPr>
          <a:xfrm>
            <a:off x="685800" y="254000"/>
            <a:ext cx="1067664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Kuantum</a:t>
            </a:r>
            <a:r>
              <a:rPr lang="en-US" sz="4000" spc="80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4000" spc="80" dirty="0" err="1">
                <a:solidFill>
                  <a:srgbClr val="0B4693"/>
                </a:solidFill>
                <a:latin typeface="Roboto Bold"/>
              </a:rPr>
              <a:t>Teknolojileri</a:t>
            </a:r>
            <a:endParaRPr lang="en-US" sz="4000" spc="80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46578" y="1299072"/>
            <a:ext cx="6739645" cy="2137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26"/>
              </a:lnSpc>
            </a:pP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bilişimin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gelişimi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beş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ayrı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döneme</a:t>
            </a:r>
            <a:r>
              <a:rPr lang="en-US" sz="1866" b="1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b="1" spc="37" dirty="0" err="1">
                <a:solidFill>
                  <a:srgbClr val="14110F"/>
                </a:solidFill>
                <a:latin typeface="Roboto"/>
              </a:rPr>
              <a:t>ayır</a:t>
            </a:r>
            <a:r>
              <a:rPr lang="tr-TR" sz="1866" b="1" spc="37" dirty="0">
                <a:solidFill>
                  <a:srgbClr val="14110F"/>
                </a:solidFill>
                <a:latin typeface="Roboto"/>
              </a:rPr>
              <a:t>maktadır:</a:t>
            </a:r>
          </a:p>
          <a:p>
            <a:pPr algn="just">
              <a:lnSpc>
                <a:spcPts val="2426"/>
              </a:lnSpc>
            </a:pPr>
            <a:endParaRPr lang="en-US" sz="1866" spc="37" dirty="0">
              <a:solidFill>
                <a:srgbClr val="14110F"/>
              </a:solidFill>
              <a:latin typeface="Roboto"/>
            </a:endParaRPr>
          </a:p>
          <a:p>
            <a:pPr marL="342917" indent="-342917" algn="just">
              <a:lnSpc>
                <a:spcPts val="2426"/>
              </a:lnSpc>
              <a:buFont typeface="+mj-lt"/>
              <a:buAutoNum type="arabicPeriod"/>
            </a:pP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Hesaplamanın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Teorik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Temelleri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(1900-1980)</a:t>
            </a:r>
          </a:p>
          <a:p>
            <a:pPr marL="342917" indent="-342917" algn="just">
              <a:lnSpc>
                <a:spcPts val="2426"/>
              </a:lnSpc>
              <a:buFont typeface="+mj-lt"/>
              <a:buAutoNum type="arabicPeriod"/>
            </a:pP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Hesaplamanın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Ortaya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Çıkışı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(1980-1994)</a:t>
            </a:r>
          </a:p>
          <a:p>
            <a:pPr marL="342917" indent="-342917" algn="just">
              <a:lnSpc>
                <a:spcPts val="2426"/>
              </a:lnSpc>
              <a:buFont typeface="+mj-lt"/>
              <a:buAutoNum type="arabicPeriod"/>
            </a:pP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Algoritmalarının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Gelişimi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(1994-2000)</a:t>
            </a:r>
          </a:p>
          <a:p>
            <a:pPr marL="342917" indent="-342917" algn="just">
              <a:lnSpc>
                <a:spcPts val="2426"/>
              </a:lnSpc>
              <a:buFont typeface="+mj-lt"/>
              <a:buAutoNum type="arabicPeriod"/>
            </a:pP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Kuantum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Bilgisayarları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Oluşturma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Yarışı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(2000-2021)</a:t>
            </a:r>
          </a:p>
          <a:p>
            <a:pPr marL="342917" indent="-342917" algn="just">
              <a:lnSpc>
                <a:spcPts val="2426"/>
              </a:lnSpc>
              <a:buFont typeface="+mj-lt"/>
              <a:buAutoNum type="arabicPeriod"/>
            </a:pP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Devam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Eden </a:t>
            </a:r>
            <a:r>
              <a:rPr lang="en-US" sz="1866" spc="37" dirty="0" err="1">
                <a:solidFill>
                  <a:srgbClr val="14110F"/>
                </a:solidFill>
                <a:latin typeface="Roboto"/>
              </a:rPr>
              <a:t>Gelişmeler</a:t>
            </a:r>
            <a:r>
              <a:rPr lang="en-US" sz="1866" spc="37" dirty="0">
                <a:solidFill>
                  <a:srgbClr val="14110F"/>
                </a:solidFill>
                <a:latin typeface="Roboto"/>
              </a:rPr>
              <a:t> (2021-günümüz)</a:t>
            </a:r>
          </a:p>
        </p:txBody>
      </p:sp>
      <p:pic>
        <p:nvPicPr>
          <p:cNvPr id="2050" name="Picture 2" descr="Google's Groundbreaking Quantum Computer has shattered all expectations |  by Adeleye Fabusoro | Medium">
            <a:extLst>
              <a:ext uri="{FF2B5EF4-FFF2-40B4-BE49-F238E27FC236}">
                <a16:creationId xmlns:a16="http://schemas.microsoft.com/office/drawing/2014/main" id="{499B4789-AE40-2C5D-C029-6BFB67369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969" y="196018"/>
            <a:ext cx="2954711" cy="37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483FEF2-421C-52D8-BA6C-B43B140ABF93}"/>
              </a:ext>
            </a:extLst>
          </p:cNvPr>
          <p:cNvSpPr txBox="1"/>
          <p:nvPr/>
        </p:nvSpPr>
        <p:spPr>
          <a:xfrm>
            <a:off x="846578" y="3632200"/>
            <a:ext cx="6739645" cy="1814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26"/>
              </a:lnSpc>
            </a:pPr>
            <a:r>
              <a:rPr lang="en-US" sz="1333" b="1" dirty="0" err="1"/>
              <a:t>Süperiletken</a:t>
            </a:r>
            <a:r>
              <a:rPr lang="en-US" sz="1333" b="1" dirty="0"/>
              <a:t> </a:t>
            </a:r>
            <a:r>
              <a:rPr lang="en-US" sz="1333" b="1" dirty="0" err="1"/>
              <a:t>kübitler</a:t>
            </a:r>
            <a:r>
              <a:rPr lang="en-US" sz="1333" b="1" dirty="0"/>
              <a:t> </a:t>
            </a:r>
            <a:r>
              <a:rPr lang="en-US" sz="1333" dirty="0"/>
              <a:t>(</a:t>
            </a:r>
            <a:r>
              <a:rPr lang="en-US" sz="1333" dirty="0" err="1"/>
              <a:t>Kuantum</a:t>
            </a:r>
            <a:r>
              <a:rPr lang="en-US" sz="1333" dirty="0"/>
              <a:t> </a:t>
            </a:r>
            <a:r>
              <a:rPr lang="en-US" sz="1333" dirty="0" err="1"/>
              <a:t>hesaplama</a:t>
            </a:r>
            <a:r>
              <a:rPr lang="en-US" sz="1333" dirty="0"/>
              <a:t> </a:t>
            </a:r>
            <a:r>
              <a:rPr lang="en-US" sz="1333" dirty="0" err="1"/>
              <a:t>ve</a:t>
            </a:r>
            <a:r>
              <a:rPr lang="en-US" sz="1333" dirty="0"/>
              <a:t> </a:t>
            </a:r>
            <a:r>
              <a:rPr lang="en-US" sz="1333" dirty="0" err="1"/>
              <a:t>tavlama-DWave</a:t>
            </a:r>
            <a:r>
              <a:rPr lang="en-US" sz="1333" dirty="0"/>
              <a:t>, </a:t>
            </a:r>
            <a:r>
              <a:rPr lang="en-US" sz="1333" dirty="0" err="1"/>
              <a:t>IBM,Google</a:t>
            </a:r>
            <a:r>
              <a:rPr lang="en-US" sz="1333" dirty="0"/>
              <a:t>)</a:t>
            </a:r>
            <a:r>
              <a:rPr lang="tr-TR" sz="1333" dirty="0"/>
              <a:t>, </a:t>
            </a:r>
            <a:r>
              <a:rPr lang="en-US" sz="1333" b="1" dirty="0" err="1"/>
              <a:t>Silikon-Germanyum</a:t>
            </a:r>
            <a:r>
              <a:rPr lang="en-US" sz="1333" b="1" dirty="0"/>
              <a:t> </a:t>
            </a:r>
            <a:r>
              <a:rPr lang="en-US" sz="1333" b="1" dirty="0" err="1"/>
              <a:t>kuantum</a:t>
            </a:r>
            <a:r>
              <a:rPr lang="en-US" sz="1333" b="1" dirty="0"/>
              <a:t> </a:t>
            </a:r>
            <a:r>
              <a:rPr lang="en-US" sz="1333" b="1" dirty="0" err="1"/>
              <a:t>noktalar</a:t>
            </a:r>
            <a:r>
              <a:rPr lang="en-US" sz="1333" dirty="0"/>
              <a:t> (Intel)</a:t>
            </a:r>
            <a:r>
              <a:rPr lang="tr-TR" sz="1333" dirty="0"/>
              <a:t>,</a:t>
            </a:r>
            <a:r>
              <a:rPr lang="en-US" sz="1333" dirty="0"/>
              <a:t> </a:t>
            </a:r>
            <a:r>
              <a:rPr lang="en-US" sz="1333" b="1" dirty="0" err="1"/>
              <a:t>Tuzaklanmış</a:t>
            </a:r>
            <a:r>
              <a:rPr lang="en-US" sz="1333" b="1" dirty="0"/>
              <a:t> </a:t>
            </a:r>
            <a:r>
              <a:rPr lang="en-US" sz="1333" b="1" dirty="0" err="1"/>
              <a:t>İyonlar</a:t>
            </a:r>
            <a:r>
              <a:rPr lang="en-US" sz="1333" dirty="0"/>
              <a:t> (</a:t>
            </a:r>
            <a:r>
              <a:rPr lang="en-US" sz="1333" dirty="0" err="1"/>
              <a:t>Kuantum</a:t>
            </a:r>
            <a:r>
              <a:rPr lang="en-US" sz="1333" dirty="0"/>
              <a:t> </a:t>
            </a:r>
            <a:r>
              <a:rPr lang="en-US" sz="1333" dirty="0" err="1"/>
              <a:t>hesaplama</a:t>
            </a:r>
            <a:r>
              <a:rPr lang="en-US" sz="1333" dirty="0"/>
              <a:t> </a:t>
            </a:r>
            <a:r>
              <a:rPr lang="en-US" sz="1333" dirty="0" err="1"/>
              <a:t>ve</a:t>
            </a:r>
            <a:r>
              <a:rPr lang="en-US" sz="1333" dirty="0"/>
              <a:t> </a:t>
            </a:r>
            <a:r>
              <a:rPr lang="en-US" sz="1333" dirty="0" err="1"/>
              <a:t>tavlama</a:t>
            </a:r>
            <a:r>
              <a:rPr lang="en-US" sz="1333" dirty="0"/>
              <a:t> – </a:t>
            </a:r>
            <a:r>
              <a:rPr lang="en-US" sz="1333" dirty="0" err="1"/>
              <a:t>Honeywell,IonQ</a:t>
            </a:r>
            <a:r>
              <a:rPr lang="en-US" sz="1333" dirty="0"/>
              <a:t>)</a:t>
            </a:r>
            <a:r>
              <a:rPr lang="tr-TR" sz="1333" dirty="0"/>
              <a:t>, </a:t>
            </a:r>
            <a:r>
              <a:rPr lang="en-US" sz="1333" b="1" dirty="0" err="1"/>
              <a:t>Elmas-Nitrojen</a:t>
            </a:r>
            <a:r>
              <a:rPr lang="en-US" sz="1333" b="1" dirty="0"/>
              <a:t> </a:t>
            </a:r>
            <a:r>
              <a:rPr lang="en-US" sz="1333" b="1" dirty="0" err="1"/>
              <a:t>Boşluk</a:t>
            </a:r>
            <a:r>
              <a:rPr lang="en-US" sz="1333" b="1" dirty="0"/>
              <a:t> </a:t>
            </a:r>
            <a:r>
              <a:rPr lang="en-US" sz="1333" b="1" dirty="0" err="1"/>
              <a:t>Merkezleri</a:t>
            </a:r>
            <a:r>
              <a:rPr lang="en-US" sz="1333" dirty="0"/>
              <a:t> (</a:t>
            </a:r>
            <a:r>
              <a:rPr lang="en-US" sz="1333" dirty="0" err="1"/>
              <a:t>Termometri</a:t>
            </a:r>
            <a:r>
              <a:rPr lang="en-US" sz="1333" dirty="0"/>
              <a:t>, </a:t>
            </a:r>
            <a:r>
              <a:rPr lang="en-US" sz="1333" dirty="0" err="1"/>
              <a:t>manyetometri</a:t>
            </a:r>
            <a:r>
              <a:rPr lang="en-US" sz="1333" dirty="0"/>
              <a:t>)</a:t>
            </a:r>
            <a:r>
              <a:rPr lang="tr-TR" sz="1333" dirty="0"/>
              <a:t>, </a:t>
            </a:r>
            <a:r>
              <a:rPr lang="en-US" sz="1333" b="1" dirty="0" err="1"/>
              <a:t>Soğuk</a:t>
            </a:r>
            <a:r>
              <a:rPr lang="en-US" sz="1333" b="1" dirty="0"/>
              <a:t> atom </a:t>
            </a:r>
            <a:r>
              <a:rPr lang="en-US" sz="1333" b="1" dirty="0" err="1"/>
              <a:t>sistemleri</a:t>
            </a:r>
            <a:r>
              <a:rPr lang="en-US" sz="1333" b="1" dirty="0"/>
              <a:t> </a:t>
            </a:r>
            <a:r>
              <a:rPr lang="en-US" sz="1333" dirty="0"/>
              <a:t>(Bose-Einstein </a:t>
            </a:r>
            <a:r>
              <a:rPr lang="en-US" sz="1333" dirty="0" err="1"/>
              <a:t>Yoğuşması</a:t>
            </a:r>
            <a:r>
              <a:rPr lang="en-US" sz="1333" dirty="0"/>
              <a:t>, </a:t>
            </a:r>
            <a:r>
              <a:rPr lang="en-US" sz="1333" dirty="0" err="1"/>
              <a:t>metroloji</a:t>
            </a:r>
            <a:r>
              <a:rPr lang="en-US" sz="1333" dirty="0"/>
              <a:t>, </a:t>
            </a:r>
            <a:r>
              <a:rPr lang="en-US" sz="1333" dirty="0" err="1"/>
              <a:t>benzetim</a:t>
            </a:r>
            <a:r>
              <a:rPr lang="en-US" sz="1333" dirty="0"/>
              <a:t> – </a:t>
            </a:r>
            <a:r>
              <a:rPr lang="en-US" sz="1333" dirty="0" err="1"/>
              <a:t>Uzay</a:t>
            </a:r>
            <a:r>
              <a:rPr lang="en-US" sz="1333" dirty="0"/>
              <a:t> </a:t>
            </a:r>
            <a:r>
              <a:rPr lang="en-US" sz="1333" dirty="0" err="1"/>
              <a:t>İstasyonu</a:t>
            </a:r>
            <a:r>
              <a:rPr lang="en-US" sz="1333" dirty="0"/>
              <a:t>,</a:t>
            </a:r>
            <a:r>
              <a:rPr lang="tr-TR" sz="1333" dirty="0"/>
              <a:t> </a:t>
            </a:r>
            <a:r>
              <a:rPr lang="en-US" sz="1333" dirty="0" err="1"/>
              <a:t>ColdQuanta</a:t>
            </a:r>
            <a:r>
              <a:rPr lang="en-US" sz="1333" dirty="0"/>
              <a:t>,</a:t>
            </a:r>
            <a:r>
              <a:rPr lang="tr-TR" sz="1333" dirty="0"/>
              <a:t> </a:t>
            </a:r>
            <a:r>
              <a:rPr lang="en-US" sz="1333" dirty="0"/>
              <a:t>Pascal)</a:t>
            </a:r>
            <a:r>
              <a:rPr lang="tr-TR" sz="1333" dirty="0"/>
              <a:t>, </a:t>
            </a:r>
            <a:r>
              <a:rPr lang="en-US" sz="1333" b="1" dirty="0" err="1"/>
              <a:t>Silikon</a:t>
            </a:r>
            <a:r>
              <a:rPr lang="en-US" sz="1333" b="1" dirty="0"/>
              <a:t> </a:t>
            </a:r>
            <a:r>
              <a:rPr lang="en-US" sz="1333" b="1" dirty="0" err="1"/>
              <a:t>tabanlı</a:t>
            </a:r>
            <a:r>
              <a:rPr lang="en-US" sz="1333" b="1" dirty="0"/>
              <a:t> </a:t>
            </a:r>
            <a:r>
              <a:rPr lang="en-US" sz="1333" b="1" dirty="0" err="1"/>
              <a:t>entegre</a:t>
            </a:r>
            <a:r>
              <a:rPr lang="en-US" sz="1333" b="1" dirty="0"/>
              <a:t> </a:t>
            </a:r>
            <a:r>
              <a:rPr lang="en-US" sz="1333" b="1" dirty="0" err="1"/>
              <a:t>fotonik</a:t>
            </a:r>
            <a:r>
              <a:rPr lang="en-US" sz="1333" b="1" dirty="0"/>
              <a:t> </a:t>
            </a:r>
            <a:r>
              <a:rPr lang="en-US" sz="1333" b="1" dirty="0" err="1"/>
              <a:t>devreler</a:t>
            </a:r>
            <a:r>
              <a:rPr lang="en-US" sz="1333" b="1" dirty="0"/>
              <a:t> </a:t>
            </a:r>
            <a:r>
              <a:rPr lang="en-US" sz="1333" dirty="0"/>
              <a:t>(</a:t>
            </a:r>
            <a:r>
              <a:rPr lang="en-US" sz="1333" dirty="0" err="1"/>
              <a:t>Kuantum</a:t>
            </a:r>
            <a:r>
              <a:rPr lang="en-US" sz="1333" dirty="0"/>
              <a:t> </a:t>
            </a:r>
            <a:r>
              <a:rPr lang="en-US" sz="1333" dirty="0" err="1"/>
              <a:t>hesaplama,PsiQuantum,Xanadu</a:t>
            </a:r>
            <a:r>
              <a:rPr lang="en-US" sz="1333" dirty="0"/>
              <a:t>)</a:t>
            </a:r>
            <a:r>
              <a:rPr lang="tr-TR" sz="1333" dirty="0"/>
              <a:t>, </a:t>
            </a:r>
            <a:r>
              <a:rPr lang="en-US" sz="1333" b="1" dirty="0" err="1"/>
              <a:t>Fotonik</a:t>
            </a:r>
            <a:r>
              <a:rPr lang="en-US" sz="1333" b="1" dirty="0"/>
              <a:t> </a:t>
            </a:r>
            <a:r>
              <a:rPr lang="en-US" sz="1333" b="1" dirty="0" err="1"/>
              <a:t>sistemler</a:t>
            </a:r>
            <a:r>
              <a:rPr lang="en-US" sz="1333" b="1" dirty="0"/>
              <a:t> </a:t>
            </a:r>
            <a:r>
              <a:rPr lang="en-US" sz="1333" dirty="0"/>
              <a:t>(</a:t>
            </a:r>
            <a:r>
              <a:rPr lang="en-US" sz="1333" dirty="0" err="1"/>
              <a:t>Kuantum</a:t>
            </a:r>
            <a:r>
              <a:rPr lang="en-US" sz="1333" dirty="0"/>
              <a:t> </a:t>
            </a:r>
            <a:r>
              <a:rPr lang="en-US" sz="1333" dirty="0" err="1"/>
              <a:t>haberleşme</a:t>
            </a:r>
            <a:r>
              <a:rPr lang="en-US" sz="1333" dirty="0"/>
              <a:t>, fiber </a:t>
            </a:r>
            <a:r>
              <a:rPr lang="en-US" sz="1333" dirty="0" err="1"/>
              <a:t>ve</a:t>
            </a:r>
            <a:r>
              <a:rPr lang="en-US" sz="1333" dirty="0"/>
              <a:t> </a:t>
            </a:r>
            <a:r>
              <a:rPr lang="en-US" sz="1333" dirty="0" err="1"/>
              <a:t>uydu</a:t>
            </a:r>
            <a:r>
              <a:rPr lang="en-US" sz="1333" dirty="0"/>
              <a:t> </a:t>
            </a:r>
            <a:r>
              <a:rPr lang="en-US" sz="1333" dirty="0" err="1"/>
              <a:t>linkleri</a:t>
            </a:r>
            <a:r>
              <a:rPr lang="en-US" sz="1333" dirty="0"/>
              <a:t>)</a:t>
            </a:r>
            <a:r>
              <a:rPr lang="tr-TR" sz="1333" dirty="0"/>
              <a:t>...</a:t>
            </a:r>
            <a:endParaRPr lang="en-US" sz="1333" spc="37" dirty="0">
              <a:solidFill>
                <a:srgbClr val="14110F"/>
              </a:solidFill>
              <a:latin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997B25-4A41-38BB-9174-6711BB70C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93" y="3984980"/>
            <a:ext cx="3979238" cy="18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3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1107</Words>
  <Application>Microsoft Office PowerPoint</Application>
  <PresentationFormat>Geniş ekran</PresentationFormat>
  <Paragraphs>96</Paragraphs>
  <Slides>30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Roboto Bold</vt:lpstr>
      <vt:lpstr>Wingdings</vt:lpstr>
      <vt:lpstr>Office Teması</vt:lpstr>
      <vt:lpstr>PowerPoint Sunusu</vt:lpstr>
      <vt:lpstr>Ajanda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Microsoft Office User</dc:creator>
  <cp:lastModifiedBy>Nano</cp:lastModifiedBy>
  <cp:revision>65</cp:revision>
  <dcterms:created xsi:type="dcterms:W3CDTF">2024-11-25T07:12:42Z</dcterms:created>
  <dcterms:modified xsi:type="dcterms:W3CDTF">2025-10-02T10:33:47Z</dcterms:modified>
</cp:coreProperties>
</file>